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65" r:id="rId3"/>
    <p:sldId id="266" r:id="rId4"/>
    <p:sldId id="257" r:id="rId5"/>
    <p:sldId id="267" r:id="rId6"/>
    <p:sldId id="260" r:id="rId7"/>
    <p:sldId id="258" r:id="rId8"/>
    <p:sldId id="268" r:id="rId9"/>
    <p:sldId id="269" r:id="rId10"/>
    <p:sldId id="262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17FF7-6731-41FC-BCF6-E4179D44A4A6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2B66D-1BAB-4B1C-AEAD-DE4F1E2D7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6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These cycles are associated with internal </a:t>
            </a:r>
            <a:r>
              <a:rPr lang="en-US" sz="1200" dirty="0" err="1" smtClean="0"/>
              <a:t>martensite</a:t>
            </a:r>
            <a:r>
              <a:rPr lang="en-US" sz="1200" dirty="0" smtClean="0"/>
              <a:t> variants being reoriented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2B66D-1BAB-4B1C-AEAD-DE4F1E2D7B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2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4890-5B7C-4970-B206-0FD7893053F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FA7A-782D-4556-BCF1-38F7D8788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4890-5B7C-4970-B206-0FD7893053F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FA7A-782D-4556-BCF1-38F7D8788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4890-5B7C-4970-B206-0FD7893053F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FA7A-782D-4556-BCF1-38F7D8788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4890-5B7C-4970-B206-0FD7893053F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FA7A-782D-4556-BCF1-38F7D8788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4890-5B7C-4970-B206-0FD7893053F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FA7A-782D-4556-BCF1-38F7D8788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4890-5B7C-4970-B206-0FD7893053F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FA7A-782D-4556-BCF1-38F7D8788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4890-5B7C-4970-B206-0FD7893053F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FA7A-782D-4556-BCF1-38F7D8788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4890-5B7C-4970-B206-0FD7893053F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26FA7A-782D-4556-BCF1-38F7D8788C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4890-5B7C-4970-B206-0FD7893053F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FA7A-782D-4556-BCF1-38F7D8788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4890-5B7C-4970-B206-0FD7893053F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226FA7A-782D-4556-BCF1-38F7D8788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C7F4890-5B7C-4970-B206-0FD7893053F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FA7A-782D-4556-BCF1-38F7D8788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C7F4890-5B7C-4970-B206-0FD7893053F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26FA7A-782D-4556-BCF1-38F7D8788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Strain Fatigue Characteristics of Magnetic Shape Memory Alloys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7772400" cy="1757131"/>
          </a:xfrm>
        </p:spPr>
        <p:txBody>
          <a:bodyPr>
            <a:noAutofit/>
          </a:bodyPr>
          <a:lstStyle/>
          <a:p>
            <a:r>
              <a:rPr lang="en-US" sz="1800" dirty="0" smtClean="0"/>
              <a:t>Presented </a:t>
            </a:r>
            <a:r>
              <a:rPr lang="en-US" sz="1800" dirty="0"/>
              <a:t>by</a:t>
            </a:r>
            <a:r>
              <a:rPr lang="en-US" sz="1800" dirty="0" smtClean="0"/>
              <a:t>: </a:t>
            </a:r>
            <a:r>
              <a:rPr lang="en-US" sz="1800" dirty="0"/>
              <a:t>Nicholas S. Garcia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Mentor: </a:t>
            </a:r>
            <a:r>
              <a:rPr lang="en-US" sz="1800" dirty="0"/>
              <a:t>Dr. Constantin Ciocanel </a:t>
            </a:r>
            <a:br>
              <a:rPr lang="en-US" sz="1800" dirty="0"/>
            </a:br>
            <a:r>
              <a:rPr lang="en-US" sz="1800" dirty="0"/>
              <a:t>Northern Arizona </a:t>
            </a:r>
            <a:r>
              <a:rPr lang="en-US" sz="1800" dirty="0" smtClean="0"/>
              <a:t>University</a:t>
            </a:r>
          </a:p>
          <a:p>
            <a:r>
              <a:rPr lang="en-US" sz="1800" dirty="0" smtClean="0"/>
              <a:t>Mechanical Engineering</a:t>
            </a:r>
            <a:endParaRPr lang="en-US" sz="1800" dirty="0"/>
          </a:p>
        </p:txBody>
      </p:sp>
      <p:pic>
        <p:nvPicPr>
          <p:cNvPr id="5" name="Picture 4" descr="New NAU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5257800"/>
            <a:ext cx="753959" cy="1481855"/>
          </a:xfrm>
          <a:prstGeom prst="rect">
            <a:avLst/>
          </a:prstGeom>
        </p:spPr>
      </p:pic>
      <p:pic>
        <p:nvPicPr>
          <p:cNvPr id="6" name="Picture 5" descr="Nasa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5308271"/>
            <a:ext cx="1826178" cy="1476252"/>
          </a:xfrm>
          <a:prstGeom prst="rect">
            <a:avLst/>
          </a:prstGeom>
        </p:spPr>
      </p:pic>
      <p:pic>
        <p:nvPicPr>
          <p:cNvPr id="7" name="Picture 6" descr="sunset_high_res.JPG"/>
          <p:cNvPicPr>
            <a:picLocks noChangeAspect="1"/>
          </p:cNvPicPr>
          <p:nvPr/>
        </p:nvPicPr>
        <p:blipFill rotWithShape="1">
          <a:blip r:embed="rId4" cstate="print"/>
          <a:srcRect l="7544" r="8607"/>
          <a:stretch/>
        </p:blipFill>
        <p:spPr>
          <a:xfrm>
            <a:off x="7417259" y="5268686"/>
            <a:ext cx="964741" cy="153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 samples to obtain calibration curves (in progress)</a:t>
            </a:r>
          </a:p>
          <a:p>
            <a:r>
              <a:rPr lang="en-US" dirty="0" smtClean="0"/>
              <a:t>Cycle specimens to failure</a:t>
            </a:r>
          </a:p>
          <a:p>
            <a:r>
              <a:rPr lang="en-US" dirty="0" smtClean="0"/>
              <a:t>Develop S-N curve from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dirty="0" smtClean="0"/>
              <a:t>Arizona Space Grant Consortium</a:t>
            </a:r>
          </a:p>
          <a:p>
            <a:r>
              <a:rPr lang="en-US" dirty="0" smtClean="0"/>
              <a:t>Dr. Nadine Barlow &amp; Kathleen </a:t>
            </a:r>
            <a:r>
              <a:rPr lang="en-US" dirty="0" err="1" smtClean="0"/>
              <a:t>Stigmon</a:t>
            </a:r>
            <a:endParaRPr lang="en-US" dirty="0" smtClean="0"/>
          </a:p>
          <a:p>
            <a:r>
              <a:rPr lang="en-US" dirty="0" smtClean="0"/>
              <a:t>Dr. Constantin </a:t>
            </a:r>
            <a:r>
              <a:rPr lang="en-US" dirty="0" err="1" smtClean="0"/>
              <a:t>Ciocanel</a:t>
            </a:r>
            <a:endParaRPr lang="en-US" dirty="0"/>
          </a:p>
          <a:p>
            <a:r>
              <a:rPr lang="en-US" dirty="0" smtClean="0"/>
              <a:t>Perry Wood, </a:t>
            </a:r>
            <a:r>
              <a:rPr lang="en-US" dirty="0" smtClean="0"/>
              <a:t>Isaac </a:t>
            </a:r>
            <a:r>
              <a:rPr lang="en-US" dirty="0" smtClean="0"/>
              <a:t>Nelson, Aubrey </a:t>
            </a:r>
            <a:r>
              <a:rPr lang="en-US" dirty="0" err="1" smtClean="0"/>
              <a:t>Funke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074" name="Picture 2" descr="G:\MSMA\image_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0"/>
            <a:ext cx="2514600" cy="3352800"/>
          </a:xfrm>
          <a:prstGeom prst="rect">
            <a:avLst/>
          </a:prstGeom>
          <a:noFill/>
        </p:spPr>
      </p:pic>
      <p:pic>
        <p:nvPicPr>
          <p:cNvPr id="5" name="Picture 4" descr="New NAU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257800"/>
            <a:ext cx="753959" cy="1481855"/>
          </a:xfrm>
          <a:prstGeom prst="rect">
            <a:avLst/>
          </a:prstGeom>
        </p:spPr>
      </p:pic>
      <p:pic>
        <p:nvPicPr>
          <p:cNvPr id="6" name="Picture 5" descr="Nas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5308271"/>
            <a:ext cx="1826178" cy="1476252"/>
          </a:xfrm>
          <a:prstGeom prst="rect">
            <a:avLst/>
          </a:prstGeom>
        </p:spPr>
      </p:pic>
      <p:pic>
        <p:nvPicPr>
          <p:cNvPr id="7" name="Picture 6" descr="sunset_high_res.JPG"/>
          <p:cNvPicPr>
            <a:picLocks noChangeAspect="1"/>
          </p:cNvPicPr>
          <p:nvPr/>
        </p:nvPicPr>
        <p:blipFill rotWithShape="1">
          <a:blip r:embed="rId5" cstate="print"/>
          <a:srcRect l="7544" r="8607"/>
          <a:stretch/>
        </p:blipFill>
        <p:spPr>
          <a:xfrm>
            <a:off x="7417259" y="5268686"/>
            <a:ext cx="964741" cy="153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What are Magnetic Shape Memory Alloys (MSMA)?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 class of smart materials that: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Exhibit the shape memory effect in the presence of a magnetic field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Exhibit a magnetic field induced reorientation strain as large as 10%</a:t>
            </a:r>
          </a:p>
          <a:p>
            <a:r>
              <a:rPr lang="en-US" sz="2800" dirty="0"/>
              <a:t>Can be used in actuation, sensing, and power harvesting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Magneto-mechanical response of MSMAs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727" y="1752600"/>
            <a:ext cx="4438273" cy="356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6291" y="1752600"/>
            <a:ext cx="4258849" cy="35603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28946" y="5143696"/>
            <a:ext cx="36576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>
                <a:solidFill>
                  <a:schemeClr val="tx2"/>
                </a:solidFill>
              </a:rPr>
              <a:t>B. Kiefer and D. C. </a:t>
            </a:r>
            <a:r>
              <a:rPr lang="en-US" sz="500" dirty="0" err="1" smtClean="0">
                <a:solidFill>
                  <a:schemeClr val="tx2"/>
                </a:solidFill>
              </a:rPr>
              <a:t>Lagoudas</a:t>
            </a:r>
            <a:r>
              <a:rPr lang="en-US" sz="500" dirty="0" smtClean="0">
                <a:solidFill>
                  <a:schemeClr val="tx2"/>
                </a:solidFill>
              </a:rPr>
              <a:t>, </a:t>
            </a:r>
            <a:r>
              <a:rPr lang="en-US" sz="500" i="1" dirty="0" smtClean="0">
                <a:solidFill>
                  <a:schemeClr val="tx2"/>
                </a:solidFill>
              </a:rPr>
              <a:t>Journal of Intelligent Material Systems and Structures</a:t>
            </a:r>
            <a:r>
              <a:rPr lang="en-US" sz="500" dirty="0" smtClean="0">
                <a:solidFill>
                  <a:schemeClr val="tx2"/>
                </a:solidFill>
              </a:rPr>
              <a:t>,  </a:t>
            </a:r>
            <a:r>
              <a:rPr lang="en-US" sz="500" b="1" dirty="0" smtClean="0">
                <a:solidFill>
                  <a:schemeClr val="tx2"/>
                </a:solidFill>
              </a:rPr>
              <a:t>20</a:t>
            </a:r>
            <a:r>
              <a:rPr lang="en-US" sz="500" dirty="0" smtClean="0">
                <a:solidFill>
                  <a:schemeClr val="tx2"/>
                </a:solidFill>
              </a:rPr>
              <a:t> , 143 – 170, 2009</a:t>
            </a:r>
            <a:endParaRPr lang="en-US" sz="5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419913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5419913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Sensing/power harvesting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research the fatigue behavior of MSMAs?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47486"/>
            <a:ext cx="8229600" cy="51355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applications MSMAs complete a large number of magneto-mechanical cycles.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variant reorientation, over time, yields to crack nucleation and growth in the material. </a:t>
            </a:r>
          </a:p>
        </p:txBody>
      </p:sp>
      <p:pic>
        <p:nvPicPr>
          <p:cNvPr id="31" name="Picture 30" descr="GifMovi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1" y="2538867"/>
            <a:ext cx="1993432" cy="228600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rot="10800000">
            <a:off x="6324600" y="4748667"/>
            <a:ext cx="762000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6324600" y="4520067"/>
            <a:ext cx="762000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6324600" y="4291467"/>
            <a:ext cx="762000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6324600" y="4062867"/>
            <a:ext cx="762000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324600" y="3834267"/>
            <a:ext cx="762000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6324600" y="3605667"/>
            <a:ext cx="762000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6324600" y="3377067"/>
            <a:ext cx="762000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6324600" y="3148467"/>
            <a:ext cx="762000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6324600" y="2919867"/>
            <a:ext cx="762000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 flipV="1">
            <a:off x="4267200" y="4748667"/>
            <a:ext cx="152400" cy="762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 flipV="1">
            <a:off x="4267200" y="4596267"/>
            <a:ext cx="152400" cy="762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 flipV="1">
            <a:off x="4267200" y="4443867"/>
            <a:ext cx="152400" cy="762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4267200" y="4291467"/>
            <a:ext cx="152400" cy="762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4267200" y="4139067"/>
            <a:ext cx="152400" cy="762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4267200" y="3986667"/>
            <a:ext cx="152400" cy="762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 flipV="1">
            <a:off x="4267200" y="3834267"/>
            <a:ext cx="152400" cy="762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4267200" y="3681867"/>
            <a:ext cx="152400" cy="762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 flipV="1">
            <a:off x="4267200" y="3529467"/>
            <a:ext cx="152400" cy="762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4267200" y="3377067"/>
            <a:ext cx="152400" cy="762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V="1">
            <a:off x="4267200" y="3224667"/>
            <a:ext cx="152400" cy="762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4267200" y="3072267"/>
            <a:ext cx="152400" cy="762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267200" y="2919867"/>
            <a:ext cx="152400" cy="762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403279" y="3587609"/>
            <a:ext cx="83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Stress</a:t>
            </a:r>
            <a:endParaRPr lang="en-US" sz="1100" baseline="30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14306" y="3605667"/>
            <a:ext cx="2505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Ni</a:t>
            </a:r>
            <a:r>
              <a:rPr lang="nb-NO" baseline="-25000" dirty="0" smtClean="0">
                <a:solidFill>
                  <a:schemeClr val="tx2"/>
                </a:solidFill>
              </a:rPr>
              <a:t>50</a:t>
            </a:r>
            <a:r>
              <a:rPr lang="nb-NO" dirty="0" smtClean="0">
                <a:solidFill>
                  <a:schemeClr val="tx2"/>
                </a:solidFill>
              </a:rPr>
              <a:t>Mn</a:t>
            </a:r>
            <a:r>
              <a:rPr lang="nb-NO" baseline="-25000" dirty="0" smtClean="0">
                <a:solidFill>
                  <a:schemeClr val="tx2"/>
                </a:solidFill>
              </a:rPr>
              <a:t>28.5</a:t>
            </a:r>
            <a:r>
              <a:rPr lang="nb-NO" dirty="0" smtClean="0">
                <a:solidFill>
                  <a:schemeClr val="tx2"/>
                </a:solidFill>
              </a:rPr>
              <a:t>Ga</a:t>
            </a:r>
            <a:r>
              <a:rPr lang="nb-NO" baseline="-25000" dirty="0" smtClean="0">
                <a:solidFill>
                  <a:schemeClr val="tx2"/>
                </a:solidFill>
              </a:rPr>
              <a:t>21.5</a:t>
            </a:r>
            <a:endParaRPr lang="nb-NO" baseline="-25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MSMA fatigue failures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395867"/>
            <a:ext cx="3132667" cy="2349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395867"/>
            <a:ext cx="3031067" cy="227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46" y="3834266"/>
            <a:ext cx="3143553" cy="23576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28999" y="3681867"/>
            <a:ext cx="609600" cy="1371601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300000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0"/>
            <a:ext cx="3048000" cy="239157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52600" y="1566409"/>
            <a:ext cx="609600" cy="179704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300000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438843" y="3518833"/>
            <a:ext cx="609600" cy="298853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300000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799" y="4425498"/>
            <a:ext cx="609600" cy="158409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300000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98420" y="2464933"/>
            <a:ext cx="609600" cy="1471074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3000000" rev="8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525963"/>
          </a:xfrm>
        </p:spPr>
        <p:txBody>
          <a:bodyPr/>
          <a:lstStyle/>
          <a:p>
            <a:r>
              <a:rPr lang="en-US" dirty="0" smtClean="0"/>
              <a:t>Characterize the fatigue life in cyclic loading</a:t>
            </a:r>
          </a:p>
          <a:p>
            <a:r>
              <a:rPr lang="en-US" dirty="0" smtClean="0"/>
              <a:t>Strain the material between 3 and 6% reorientation strain until failure occurs</a:t>
            </a:r>
          </a:p>
          <a:p>
            <a:r>
              <a:rPr lang="en-US" dirty="0" smtClean="0"/>
              <a:t>Main failure mode: crack nucleation and growth</a:t>
            </a:r>
            <a:endParaRPr lang="en-US" dirty="0"/>
          </a:p>
        </p:txBody>
      </p:sp>
      <p:pic>
        <p:nvPicPr>
          <p:cNvPr id="1026" name="Picture 2" descr="G:\MSMA\image_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343400"/>
            <a:ext cx="2514600" cy="1885950"/>
          </a:xfrm>
          <a:prstGeom prst="rect">
            <a:avLst/>
          </a:prstGeom>
          <a:noFill/>
        </p:spPr>
      </p:pic>
      <p:pic>
        <p:nvPicPr>
          <p:cNvPr id="1027" name="Picture 3" descr="G:\MSMA\image_6.jpeg"/>
          <p:cNvPicPr>
            <a:picLocks noChangeAspect="1" noChangeArrowheads="1"/>
          </p:cNvPicPr>
          <p:nvPr/>
        </p:nvPicPr>
        <p:blipFill>
          <a:blip r:embed="rId3" cstate="print"/>
          <a:srcRect t="23936" r="23405" b="20213"/>
          <a:stretch>
            <a:fillRect/>
          </a:stretch>
        </p:blipFill>
        <p:spPr bwMode="auto">
          <a:xfrm>
            <a:off x="5029200" y="3810000"/>
            <a:ext cx="2664822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6248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Zeiss</a:t>
            </a:r>
            <a:r>
              <a:rPr lang="en-US" sz="1000" dirty="0" smtClean="0"/>
              <a:t> Supra 40VP</a:t>
            </a:r>
          </a:p>
          <a:p>
            <a:r>
              <a:rPr lang="en-US" sz="1000" dirty="0" smtClean="0"/>
              <a:t>Scanning Electron Microscope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64008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MSMA sample on stub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New specimens are imaged to identify possible existing defects.</a:t>
            </a:r>
          </a:p>
          <a:p>
            <a:r>
              <a:rPr lang="en-US" dirty="0" smtClean="0"/>
              <a:t>Specimens are then fatigued, in either actuation or power harvesting loading modes.</a:t>
            </a:r>
          </a:p>
          <a:p>
            <a:r>
              <a:rPr lang="en-US" dirty="0" smtClean="0"/>
              <a:t>At predetermined number of cycles, the specimens are removed from the test fixture and reimaged to identify whether new cracks nucleated on the specimen.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74676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If new cracks nucleated, their size will be measured and monitor their growth with the number of </a:t>
            </a:r>
            <a:r>
              <a:rPr lang="en-US" dirty="0" smtClean="0"/>
              <a:t>cycles.</a:t>
            </a:r>
            <a:endParaRPr lang="en-US" dirty="0"/>
          </a:p>
          <a:p>
            <a:r>
              <a:rPr lang="en-US" dirty="0"/>
              <a:t>Special attention will be given to the sites where cracks nucleate and to the directions along which cracks </a:t>
            </a:r>
            <a:r>
              <a:rPr lang="en-US" dirty="0" smtClean="0"/>
              <a:t>grow.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b="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Approach (</a:t>
            </a:r>
            <a:r>
              <a:rPr lang="en-US" sz="4000" b="0" dirty="0" err="1" smtClean="0">
                <a:solidFill>
                  <a:schemeClr val="tx1">
                    <a:lumMod val="95000"/>
                  </a:schemeClr>
                </a:solidFill>
                <a:effectLst/>
              </a:rPr>
              <a:t>contd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" name="Picture 5" descr="G:\MSMA\image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88618"/>
            <a:ext cx="1905000" cy="2540001"/>
          </a:xfrm>
          <a:prstGeom prst="rect">
            <a:avLst/>
          </a:prstGeom>
          <a:noFill/>
        </p:spPr>
      </p:pic>
      <p:pic>
        <p:nvPicPr>
          <p:cNvPr id="2054" name="Picture 6" descr="C:\Users\Nick\AppData\Local\Temp\image.jpeg"/>
          <p:cNvPicPr>
            <a:picLocks noChangeAspect="1" noChangeArrowheads="1"/>
          </p:cNvPicPr>
          <p:nvPr/>
        </p:nvPicPr>
        <p:blipFill>
          <a:blip r:embed="rId3" cstate="print"/>
          <a:srcRect b="18571"/>
          <a:stretch>
            <a:fillRect/>
          </a:stretch>
        </p:blipFill>
        <p:spPr bwMode="auto">
          <a:xfrm>
            <a:off x="5715000" y="4191000"/>
            <a:ext cx="2362200" cy="25646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71800" y="4648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Sample imaging on the SEM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5562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MSMA sample in test apparatus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576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to date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3127374" cy="2345531"/>
          </a:xfrm>
        </p:spPr>
      </p:pic>
      <p:sp>
        <p:nvSpPr>
          <p:cNvPr id="5" name="TextBox 4"/>
          <p:cNvSpPr txBox="1"/>
          <p:nvPr/>
        </p:nvSpPr>
        <p:spPr>
          <a:xfrm>
            <a:off x="3114693" y="2360583"/>
            <a:ext cx="1917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Twin Variants</a:t>
            </a:r>
          </a:p>
          <a:p>
            <a:pPr algn="ctr"/>
            <a:r>
              <a:rPr lang="en-US" sz="1000" dirty="0" smtClean="0"/>
              <a:t>SEM Image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71600"/>
            <a:ext cx="1136074" cy="4826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3149600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3627" y="490103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Surface imperfection</a:t>
            </a:r>
          </a:p>
          <a:p>
            <a:pPr algn="ctr"/>
            <a:r>
              <a:rPr lang="en-US" sz="1000" dirty="0" smtClean="0"/>
              <a:t>SEM Image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924395" y="3408402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Surface Mapping of Sample With Grid</a:t>
            </a:r>
          </a:p>
          <a:p>
            <a:pPr algn="ctr"/>
            <a:r>
              <a:rPr lang="en-US" sz="1000" dirty="0" smtClean="0"/>
              <a:t>Digital Microscope</a:t>
            </a:r>
          </a:p>
        </p:txBody>
      </p:sp>
    </p:spTree>
    <p:extLst>
      <p:ext uri="{BB962C8B-B14F-4D97-AF65-F5344CB8AC3E}">
        <p14:creationId xmlns:p14="http://schemas.microsoft.com/office/powerpoint/2010/main" val="16639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314</TotalTime>
  <Words>361</Words>
  <Application>Microsoft Office PowerPoint</Application>
  <PresentationFormat>On-screen Show (4:3)</PresentationFormat>
  <Paragraphs>61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Book</vt:lpstr>
      <vt:lpstr>Wingdings 2</vt:lpstr>
      <vt:lpstr>Technic</vt:lpstr>
      <vt:lpstr>High Strain Fatigue Characteristics of Magnetic Shape Memory Alloys</vt:lpstr>
      <vt:lpstr>What are Magnetic Shape Memory Alloys (MSMA)?</vt:lpstr>
      <vt:lpstr>Magneto-mechanical response of MSMAs </vt:lpstr>
      <vt:lpstr>Why research the fatigue behavior of MSMAs?</vt:lpstr>
      <vt:lpstr>MSMA fatigue failures</vt:lpstr>
      <vt:lpstr>Research</vt:lpstr>
      <vt:lpstr>Approach</vt:lpstr>
      <vt:lpstr>PowerPoint Presentation</vt:lpstr>
      <vt:lpstr>Results to date</vt:lpstr>
      <vt:lpstr>Future</vt:lpstr>
      <vt:lpstr>Acknowledgements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Strain Fatigue Characteristics of Magnetic Shape  Memory Alloys</dc:title>
  <dc:creator>Nick</dc:creator>
  <cp:lastModifiedBy>Nicholas Sean Garcia</cp:lastModifiedBy>
  <cp:revision>38</cp:revision>
  <dcterms:created xsi:type="dcterms:W3CDTF">2014-03-05T20:19:09Z</dcterms:created>
  <dcterms:modified xsi:type="dcterms:W3CDTF">2014-04-02T21:01:20Z</dcterms:modified>
</cp:coreProperties>
</file>